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71" r:id="rId13"/>
    <p:sldId id="272" r:id="rId14"/>
    <p:sldId id="273" r:id="rId15"/>
    <p:sldId id="267" r:id="rId16"/>
    <p:sldId id="275" r:id="rId17"/>
    <p:sldId id="274" r:id="rId18"/>
    <p:sldId id="268" r:id="rId19"/>
    <p:sldId id="276" r:id="rId20"/>
    <p:sldId id="269" r:id="rId21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04"/>
  </p:normalViewPr>
  <p:slideViewPr>
    <p:cSldViewPr snapToGrid="0">
      <p:cViewPr varScale="1">
        <p:scale>
          <a:sx n="135" d="100"/>
          <a:sy n="135" d="100"/>
        </p:scale>
        <p:origin x="288" y="160"/>
      </p:cViewPr>
      <p:guideLst/>
    </p:cSldViewPr>
  </p:slideViewPr>
  <p:notesTextViewPr>
    <p:cViewPr>
      <p:scale>
        <a:sx n="1" d="1"/>
        <a:sy n="1" d="1"/>
      </p:scale>
      <p:origin x="0" y="-5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E257F-270F-1C4B-A94B-4D032F2C7F4D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AF5F5-A59A-174A-A3C7-213B9B53E1B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817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41 missing values for normaliz losses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91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2089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074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9152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7627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4241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36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model that presented the best results was the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LinearRegression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with outlier removal and feature selection/engineering reaching a RMSE for the test set of 720, meaning that on average the prediction has an error of 720 euros. </a:t>
            </a:r>
            <a:r>
              <a:rPr lang="en-GB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obtained explained variance was 0.99 (1 means a perfect fit), which measures the proportion of the variance in the target variable that is explained by the model.</a:t>
            </a:r>
          </a:p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2365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C08B-54D4-6075-540B-D3F20278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C0804-A326-3E1B-BD21-422381BEA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871B-37B1-5D98-F224-6AB4AB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E0AD5-4F03-8738-9492-1A9EA493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6E8B-21F1-FB77-D484-EED34787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36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7BBD-D95B-BF64-0AF0-B0E3C44A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7C638-EF7E-F73F-BFB6-992C7086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5CE4-0F73-510D-CF3A-D8F5DD10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4E9F-C70C-E9B8-D98B-09469294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15F2-09C7-B774-9CCA-7967359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7891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C706-3657-5CDC-4B2A-473087B1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B9B8D-ED53-7D65-D842-00ED4873E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BE040-7C29-2A7B-2541-FEDDDDF3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02284-82E9-DEE5-CE54-17DC35C0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C283-13E6-11B6-B5CB-CE48C34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430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6767-2BAE-6747-E177-D5980654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ED6F-E5E4-8AC9-C7B3-F228B2702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3A14-3942-55A1-5E27-86DCC850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D3663-F033-CA3D-54F8-C8E4EDE7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DE11-F4DE-3272-E9BB-0A173E77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462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65A9-0BED-175B-528D-3689525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7408-4B8A-73D6-4F09-54AE95884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3BDD-EE04-DD2B-8980-5100DBE0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7946-39A1-331A-570E-9D60AFF6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544F-DEC7-D691-996D-D861F501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1379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3819-EA96-1B27-3CCB-7BE583A6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3B90-2883-97F2-95F5-D7B74218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BDDF-CCE2-6639-EB13-7165376FA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BA054-EFBE-EBB2-3A8C-BF2EC20A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580EE-67B1-5202-EE68-5D9373FC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75D77-1BC9-D001-5D2C-F0CB0524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7141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5FB1-BC9A-9B22-5BF4-293C3020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C1D6-CC64-0B57-2A47-19B6AE6E3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D2AE-A151-A49E-07E2-60B9F1521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A45BE-AC90-3DD7-01AE-08EBEE50F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B6FA-DB32-D0F5-94EB-CD1D7D041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498E-A635-8CB0-C9FD-DB44E2C9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8004B9-1E81-3F1C-9234-5A6DFBF0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27B62-E6EF-0852-68DB-E3262EE4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3758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BC0C-E982-C04C-4DAC-024CF031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D8BF7-EE91-513C-B8F1-EB19B7DF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7E505-950E-4A2F-95CD-8B3FB494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888B7-CCE2-A0BC-12BC-84BB116D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766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D0D5-9996-239A-33D3-E2CD3849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ADE4A-74BD-A297-DF9E-8B47546F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6535-CB32-751E-0122-5AD30D4A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8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E4B0-F54D-9248-A00C-E94A84F3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83A8-2D36-552F-A792-6440F021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E5877-6C20-3114-F739-B6A6A620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E57B1-9C03-F84E-84BC-22A7CD8C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FB04D-80DA-C7EA-D541-0A62CF1B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68233-DD76-1FA1-5B1B-F3FAA78F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736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8AC3-3792-C9FB-588A-D36D499D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043AC-CEB2-C9C8-B668-236F9A9D8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C854-573C-FBF8-5372-49DF0FEE0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0868-F304-BE77-9978-874CA24A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AB582-7F5C-31AA-98B4-BD441A41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A9BC0-EF11-417E-E778-DEAAA8E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97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E7EBB-C5AA-6CF7-01A5-521E9270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0BE-5A84-0977-7A14-61BB835AA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BB678-39B9-30B6-313A-F2E344A2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9878-70D3-B662-5DDD-1FE28E372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6E2F2-5B8E-F243-54B2-AFB10EEF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608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Cars Dataset">
            <a:extLst>
              <a:ext uri="{FF2B5EF4-FFF2-40B4-BE49-F238E27FC236}">
                <a16:creationId xmlns:a16="http://schemas.microsoft.com/office/drawing/2014/main" id="{AC810BB5-5BB4-CDFC-E719-B53B32408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r="488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996F9-B81B-82EF-B61B-B1B1795C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Bosch Assessment</a:t>
            </a:r>
            <a:br>
              <a:rPr lang="en-GB" sz="6600">
                <a:solidFill>
                  <a:schemeClr val="bg1"/>
                </a:solidFill>
              </a:rPr>
            </a:br>
            <a:r>
              <a:rPr lang="en-GB" sz="6600">
                <a:solidFill>
                  <a:schemeClr val="bg1"/>
                </a:solidFill>
              </a:rPr>
              <a:t>Data Scientist</a:t>
            </a:r>
            <a:endParaRPr lang="en-PT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AF9C0-4EDC-C258-42AC-8E26178F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PT">
                <a:solidFill>
                  <a:schemeClr val="bg1"/>
                </a:solidFill>
              </a:rPr>
              <a:t>Ana Nunes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One hot encoded variables with two classes, one can be removed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Fuel system ‘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idi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’ only found in diesel fuel type, no extra information;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Comb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ined makes by price;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A5C65-669D-7761-B6E7-49A7E7361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863" y="3506871"/>
            <a:ext cx="3195528" cy="2360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54154-133D-D6FA-F00A-ECAA4573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527" y="3495603"/>
            <a:ext cx="3552273" cy="2360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397AC-56E2-9EC0-5584-2384FD51E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95603"/>
            <a:ext cx="3195528" cy="2371860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3AD01749-E5BF-2C8B-A880-7F75CA4DCC8A}"/>
              </a:ext>
            </a:extLst>
          </p:cNvPr>
          <p:cNvSpPr/>
          <p:nvPr/>
        </p:nvSpPr>
        <p:spPr>
          <a:xfrm>
            <a:off x="9107055" y="3574473"/>
            <a:ext cx="74814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3A85164-B994-F5A5-5530-732549C2F0E1}"/>
              </a:ext>
            </a:extLst>
          </p:cNvPr>
          <p:cNvSpPr/>
          <p:nvPr/>
        </p:nvSpPr>
        <p:spPr>
          <a:xfrm>
            <a:off x="9194354" y="5327579"/>
            <a:ext cx="74814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F024A5CE-64E9-0AE8-547C-DB26A1624022}"/>
              </a:ext>
            </a:extLst>
          </p:cNvPr>
          <p:cNvSpPr/>
          <p:nvPr/>
        </p:nvSpPr>
        <p:spPr>
          <a:xfrm>
            <a:off x="9647383" y="4096328"/>
            <a:ext cx="1094508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EDE11DDC-DA6C-16E8-28A0-7B6F171BF0EA}"/>
              </a:ext>
            </a:extLst>
          </p:cNvPr>
          <p:cNvSpPr/>
          <p:nvPr/>
        </p:nvSpPr>
        <p:spPr>
          <a:xfrm>
            <a:off x="9855199" y="4628070"/>
            <a:ext cx="138545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75E6A814-BBF0-C218-8DAF-B5D0BC75158D}"/>
              </a:ext>
            </a:extLst>
          </p:cNvPr>
          <p:cNvSpPr/>
          <p:nvPr/>
        </p:nvSpPr>
        <p:spPr>
          <a:xfrm>
            <a:off x="9291783" y="5238166"/>
            <a:ext cx="1741056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4" name="Doughnut 13">
            <a:extLst>
              <a:ext uri="{FF2B5EF4-FFF2-40B4-BE49-F238E27FC236}">
                <a16:creationId xmlns:a16="http://schemas.microsoft.com/office/drawing/2014/main" id="{353AB647-54F2-C979-4C68-99D8F473A7AB}"/>
              </a:ext>
            </a:extLst>
          </p:cNvPr>
          <p:cNvSpPr/>
          <p:nvPr/>
        </p:nvSpPr>
        <p:spPr>
          <a:xfrm>
            <a:off x="10298545" y="4780470"/>
            <a:ext cx="360219" cy="136928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15BA51A1-BFAE-2ECC-29D1-68D7ACEFAF9B}"/>
              </a:ext>
            </a:extLst>
          </p:cNvPr>
          <p:cNvSpPr/>
          <p:nvPr/>
        </p:nvSpPr>
        <p:spPr>
          <a:xfrm>
            <a:off x="9194354" y="5423903"/>
            <a:ext cx="291392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2B9CD214-69DC-C0C9-23E0-407C390555DA}"/>
              </a:ext>
            </a:extLst>
          </p:cNvPr>
          <p:cNvSpPr/>
          <p:nvPr/>
        </p:nvSpPr>
        <p:spPr>
          <a:xfrm>
            <a:off x="9335431" y="4548109"/>
            <a:ext cx="150315" cy="98433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8B5016C3-3081-CB75-06BA-6F4C4AE654D6}"/>
              </a:ext>
            </a:extLst>
          </p:cNvPr>
          <p:cNvSpPr/>
          <p:nvPr/>
        </p:nvSpPr>
        <p:spPr>
          <a:xfrm>
            <a:off x="9042401" y="3943131"/>
            <a:ext cx="595746" cy="88549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69F31CE8-36BA-B89C-E526-0FDC3CA3C238}"/>
              </a:ext>
            </a:extLst>
          </p:cNvPr>
          <p:cNvSpPr/>
          <p:nvPr/>
        </p:nvSpPr>
        <p:spPr>
          <a:xfrm>
            <a:off x="9042401" y="4283635"/>
            <a:ext cx="595746" cy="88549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 Selection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Based on the EDA, the following features were removed: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Numerical: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symboling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num_doors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compression_ratio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peak_rpm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fuel_type_gas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fuel_system_idi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aspiration_std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engine_location_front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 a later stage a model will be tested with only visual selected features, namely, by analysis of the scatter points of relationship with the price, the following features were selected: 'length', 'width',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curb_weight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num_cylinders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engine_size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'horsepower',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city_mpg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highway_mpg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3811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 Engineering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Numerical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ngi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ne Power = Engine Size * Horsepower;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MPG = (City MPG + Highway MPG) / 2;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Make grouping by price range;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Principal Component Analysis (PCA)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Selection of 40 components;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EB34-E379-12AB-CC58-1E8B1C15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103" y="3343168"/>
            <a:ext cx="4185697" cy="28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Final feature selection: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Numerical: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wheel_base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'length', 'width', 'height',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curb_weight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num_cylinders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'bore', 'stroke',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engine_power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'mpg’;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fuel_type_diesel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aspiration_turbo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body_style_convertible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body_style_hardtop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body_style_hatchback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body_style_sedan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body_style_wagon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'drive_wheels_4wd',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drive_wheels_fwd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drive_wheels_rwd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engine_location_rear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engine_type_dohc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engine_type_l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engine_type_ohc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engine_type_ohcf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engine_type_ohcv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engine_type_rotor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'fuel_system_1bbl', 'fuel_system_2bbl', 'fuel_system_4bbl',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fuel_system_mfi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fuel_system_mpfi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fuel_system_spdi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fuel_system_spfi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make_luxury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make_slightly_expensive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make_less_expensive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’;</a:t>
            </a: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1406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32" y="2766218"/>
            <a:ext cx="59909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37407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Model Selection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8F3855E-55CF-0A6E-B447-D2A82B58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91" y="4244167"/>
            <a:ext cx="2108201" cy="769343"/>
          </a:xfrm>
          <a:prstGeom prst="rect">
            <a:avLst/>
          </a:prstGeom>
        </p:spPr>
      </p:pic>
      <p:pic>
        <p:nvPicPr>
          <p:cNvPr id="8" name="Picture 7" descr="A close-up of a grid&#10;&#10;Description automatically generated">
            <a:extLst>
              <a:ext uri="{FF2B5EF4-FFF2-40B4-BE49-F238E27FC236}">
                <a16:creationId xmlns:a16="http://schemas.microsoft.com/office/drawing/2014/main" id="{941ED77A-C4A7-0C64-D50D-847394B79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316" y="4230148"/>
            <a:ext cx="1742388" cy="878836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6124CC-2A97-2893-5643-D45879520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584" y="4243672"/>
            <a:ext cx="1302956" cy="740316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215F10AD-BAA4-FFD7-18C7-FAC623715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0156" y="4258791"/>
            <a:ext cx="2678036" cy="821549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C343F9A-5AC3-C81A-9107-2D9AD7283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4118" y="5281389"/>
            <a:ext cx="2529416" cy="778281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98BBDF6F-6C53-6ECC-69F2-F97588E829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6052" y="5302133"/>
            <a:ext cx="1111532" cy="7152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E66ACF-ED11-7CCD-BCE9-C8F71D88AB5B}"/>
              </a:ext>
            </a:extLst>
          </p:cNvPr>
          <p:cNvSpPr txBox="1">
            <a:spLocks/>
          </p:cNvSpPr>
          <p:nvPr/>
        </p:nvSpPr>
        <p:spPr>
          <a:xfrm>
            <a:off x="597708" y="15174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Starting with a Linear Regression model due to its simplicity and gradually progress to more complex models; </a:t>
            </a:r>
          </a:p>
          <a:p>
            <a:r>
              <a:rPr lang="en-GB" dirty="0">
                <a:solidFill>
                  <a:srgbClr val="D4D4D4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Retrain </a:t>
            </a:r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 assess the results for the model after each decision that was taken in the previous sections, starting with a model with all the features (benchmark);</a:t>
            </a:r>
            <a:endParaRPr lang="en-GB" dirty="0">
              <a:solidFill>
                <a:srgbClr val="D4D4D4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 of a grid search with cross validation to tune any hyperparameter.</a:t>
            </a:r>
          </a:p>
        </p:txBody>
      </p:sp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E66CC708-B2A7-02E3-2E63-D2BA6476F9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476" y="5292624"/>
            <a:ext cx="2679700" cy="7558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09204D-F954-5C47-0528-0290C1D1F51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>
              <a:solidFill>
                <a:srgbClr val="E6EDF3"/>
              </a:solidFill>
              <a:latin typeface="-apple-system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5F6004-9A3A-FBF0-5FCA-51FACB5B2104}"/>
              </a:ext>
            </a:extLst>
          </p:cNvPr>
          <p:cNvCxnSpPr>
            <a:cxnSpLocks/>
          </p:cNvCxnSpPr>
          <p:nvPr/>
        </p:nvCxnSpPr>
        <p:spPr>
          <a:xfrm>
            <a:off x="3029552" y="4636342"/>
            <a:ext cx="5015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82D587-BACB-4316-30BE-1ADBB1D05544}"/>
              </a:ext>
            </a:extLst>
          </p:cNvPr>
          <p:cNvCxnSpPr>
            <a:cxnSpLocks/>
          </p:cNvCxnSpPr>
          <p:nvPr/>
        </p:nvCxnSpPr>
        <p:spPr>
          <a:xfrm>
            <a:off x="5441844" y="4636342"/>
            <a:ext cx="4775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727606-D7B6-D668-4FFF-7E36468BEEEA}"/>
              </a:ext>
            </a:extLst>
          </p:cNvPr>
          <p:cNvCxnSpPr>
            <a:cxnSpLocks/>
          </p:cNvCxnSpPr>
          <p:nvPr/>
        </p:nvCxnSpPr>
        <p:spPr>
          <a:xfrm>
            <a:off x="7362334" y="4613830"/>
            <a:ext cx="4678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C2DD8E-5345-9EA6-72DE-DE92E1AF9D92}"/>
              </a:ext>
            </a:extLst>
          </p:cNvPr>
          <p:cNvCxnSpPr>
            <a:cxnSpLocks/>
          </p:cNvCxnSpPr>
          <p:nvPr/>
        </p:nvCxnSpPr>
        <p:spPr>
          <a:xfrm flipH="1">
            <a:off x="6096000" y="5670529"/>
            <a:ext cx="455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280FDA-F183-9DE9-3DD6-D742B2935010}"/>
              </a:ext>
            </a:extLst>
          </p:cNvPr>
          <p:cNvCxnSpPr>
            <a:cxnSpLocks/>
          </p:cNvCxnSpPr>
          <p:nvPr/>
        </p:nvCxnSpPr>
        <p:spPr>
          <a:xfrm flipH="1">
            <a:off x="4336330" y="5670529"/>
            <a:ext cx="3959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1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Hyperparameter tuning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8F3855E-55CF-0A6E-B447-D2A82B58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" y="1825625"/>
            <a:ext cx="2679700" cy="977900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6124CC-2A97-2893-5643-D45879520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819" y="1819275"/>
            <a:ext cx="1676400" cy="952500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215F10AD-BAA4-FFD7-18C7-FAC623715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783" y="1810843"/>
            <a:ext cx="3187700" cy="977900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C343F9A-5AC3-C81A-9107-2D9AD7283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811641"/>
            <a:ext cx="3136900" cy="965200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98BBDF6F-6C53-6ECC-69F2-F97588E82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750" y="3824341"/>
            <a:ext cx="1460500" cy="939800"/>
          </a:xfrm>
          <a:prstGeom prst="rect">
            <a:avLst/>
          </a:prstGeom>
        </p:spPr>
      </p:pic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E66CC708-B2A7-02E3-2E63-D2BA6476F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383" y="3817324"/>
            <a:ext cx="3467100" cy="977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759A54-6B3E-85CC-FF63-B6D79173C85C}"/>
              </a:ext>
            </a:extLst>
          </p:cNvPr>
          <p:cNvSpPr txBox="1"/>
          <p:nvPr/>
        </p:nvSpPr>
        <p:spPr>
          <a:xfrm>
            <a:off x="1476070" y="2832739"/>
            <a:ext cx="140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fit_intercept</a:t>
            </a:r>
            <a:endParaRPr lang="en-GB" dirty="0"/>
          </a:p>
          <a:p>
            <a:endParaRPr lang="en-PT" dirty="0"/>
          </a:p>
        </p:txBody>
      </p:sp>
      <p:pic>
        <p:nvPicPr>
          <p:cNvPr id="20" name="Picture 19" descr="A close-up of a grid&#10;&#10;Description automatically generated">
            <a:extLst>
              <a:ext uri="{FF2B5EF4-FFF2-40B4-BE49-F238E27FC236}">
                <a16:creationId xmlns:a16="http://schemas.microsoft.com/office/drawing/2014/main" id="{A4F8CBB6-E0E2-0658-8710-4809F7037C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7429" y="1819275"/>
            <a:ext cx="2065522" cy="10418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1B80F6-E93E-DCB5-0D7D-5AC0DC92FC25}"/>
              </a:ext>
            </a:extLst>
          </p:cNvPr>
          <p:cNvSpPr txBox="1"/>
          <p:nvPr/>
        </p:nvSpPr>
        <p:spPr>
          <a:xfrm>
            <a:off x="3773771" y="2832739"/>
            <a:ext cx="23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n_features_to_select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A4CF2-DD3D-9F4E-661A-BE5843925DE2}"/>
              </a:ext>
            </a:extLst>
          </p:cNvPr>
          <p:cNvSpPr txBox="1"/>
          <p:nvPr/>
        </p:nvSpPr>
        <p:spPr>
          <a:xfrm>
            <a:off x="6671126" y="2771775"/>
            <a:ext cx="89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167E74-FB04-F331-2B5F-1353DD0D9875}"/>
              </a:ext>
            </a:extLst>
          </p:cNvPr>
          <p:cNvSpPr txBox="1"/>
          <p:nvPr/>
        </p:nvSpPr>
        <p:spPr>
          <a:xfrm>
            <a:off x="9272761" y="2803525"/>
            <a:ext cx="15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n_estimators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FBBF1-D095-E5A6-E831-8FB03258CF1B}"/>
              </a:ext>
            </a:extLst>
          </p:cNvPr>
          <p:cNvSpPr txBox="1"/>
          <p:nvPr/>
        </p:nvSpPr>
        <p:spPr>
          <a:xfrm>
            <a:off x="2033496" y="4776846"/>
            <a:ext cx="106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criterion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CA6B2-15FB-BFEA-4CBA-060BE313F523}"/>
              </a:ext>
            </a:extLst>
          </p:cNvPr>
          <p:cNvSpPr txBox="1"/>
          <p:nvPr/>
        </p:nvSpPr>
        <p:spPr>
          <a:xfrm>
            <a:off x="5664200" y="481493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CE53A-8FF2-810A-DD70-E07C3ABC0E7E}"/>
              </a:ext>
            </a:extLst>
          </p:cNvPr>
          <p:cNvSpPr txBox="1"/>
          <p:nvPr/>
        </p:nvSpPr>
        <p:spPr>
          <a:xfrm>
            <a:off x="9408933" y="481000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77350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43352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Results</a:t>
            </a:r>
            <a:endParaRPr lang="en-PT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0DED7C-0713-68E3-62A8-04B0D93C4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260705"/>
              </p:ext>
            </p:extLst>
          </p:nvPr>
        </p:nvGraphicFramePr>
        <p:xfrm>
          <a:off x="838200" y="1511575"/>
          <a:ext cx="10515600" cy="5049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9269">
                  <a:extLst>
                    <a:ext uri="{9D8B030D-6E8A-4147-A177-3AD203B41FA5}">
                      <a16:colId xmlns:a16="http://schemas.microsoft.com/office/drawing/2014/main" val="2454271202"/>
                    </a:ext>
                  </a:extLst>
                </a:gridCol>
                <a:gridCol w="2733773">
                  <a:extLst>
                    <a:ext uri="{9D8B030D-6E8A-4147-A177-3AD203B41FA5}">
                      <a16:colId xmlns:a16="http://schemas.microsoft.com/office/drawing/2014/main" val="2042977097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1060991217"/>
                    </a:ext>
                  </a:extLst>
                </a:gridCol>
                <a:gridCol w="2092751">
                  <a:extLst>
                    <a:ext uri="{9D8B030D-6E8A-4147-A177-3AD203B41FA5}">
                      <a16:colId xmlns:a16="http://schemas.microsoft.com/office/drawing/2014/main" val="3959308950"/>
                    </a:ext>
                  </a:extLst>
                </a:gridCol>
                <a:gridCol w="1489435">
                  <a:extLst>
                    <a:ext uri="{9D8B030D-6E8A-4147-A177-3AD203B41FA5}">
                      <a16:colId xmlns:a16="http://schemas.microsoft.com/office/drawing/2014/main" val="4041221498"/>
                    </a:ext>
                  </a:extLst>
                </a:gridCol>
                <a:gridCol w="663803">
                  <a:extLst>
                    <a:ext uri="{9D8B030D-6E8A-4147-A177-3AD203B41FA5}">
                      <a16:colId xmlns:a16="http://schemas.microsoft.com/office/drawing/2014/main" val="1524273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Optimal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Train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dirty="0"/>
                        <a:t>Validation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dirty="0"/>
                        <a:t>Tes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r</a:t>
                      </a:r>
                      <a:r>
                        <a:rPr lang="en-PT" baseline="30000" dirty="0"/>
                        <a:t>2</a:t>
                      </a:r>
                      <a:endParaRPr lang="en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1.757e-22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1.440e+02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955.31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3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+Without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2.552e-22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2.769e+02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724.34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80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b="1" dirty="0"/>
                        <a:t>+Numerical 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6.087e-22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5.321e-22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6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b="1" dirty="0"/>
                        <a:t>+Categorical 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2.656e-22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2.654e-22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1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2.080e-23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1.948e-23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1255.56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58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b="1" dirty="0"/>
                        <a:t>Visual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2.627e-22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3.123e-22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n_features_to_select</a:t>
                      </a:r>
                      <a:r>
                        <a:rPr lang="en-GB" sz="1400" dirty="0"/>
                        <a:t>': 2}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2.035e-24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1.300e-24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956.58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4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Ridge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{'solver': '</a:t>
                      </a:r>
                      <a:r>
                        <a:rPr lang="en-GB" sz="1400" dirty="0" err="1"/>
                        <a:t>lsqr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69894.565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233875.855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868.46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1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n_estimators</a:t>
                      </a:r>
                      <a:r>
                        <a:rPr lang="en-GB" sz="1400" dirty="0"/>
                        <a:t>': 19}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214268.316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1052930.914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1107.15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8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{'criterion': '</a:t>
                      </a:r>
                      <a:r>
                        <a:rPr lang="en-GB" sz="1400" dirty="0" err="1"/>
                        <a:t>friedman_mse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2511776.3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1327.16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2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{'kernel': 'linear'}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53371312.333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54028236.484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7938.21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81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T" sz="1400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{'loss': '</a:t>
                      </a:r>
                      <a:r>
                        <a:rPr lang="en-GB" sz="1400" dirty="0" err="1"/>
                        <a:t>huber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1.095e+04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1043667.258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932.78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88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84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The objective was to perform a thorough analysis of the automobile dataset and build a machine learning model to predict a target variable (price).</a:t>
            </a:r>
          </a:p>
          <a:p>
            <a:pPr marL="0" indent="0">
              <a:buNone/>
            </a:pPr>
            <a:endParaRPr lang="en-PT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BD6E66-2014-3C67-7C29-B34A353C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56094"/>
            <a:ext cx="7772400" cy="23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8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68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Missing Values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Data Distribution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Encoding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Outlier Removal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2827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92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Missing Values</a:t>
            </a:r>
            <a:endParaRPr lang="en-PT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F235E7-28AD-41AA-694E-A6D27232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0600" y="3761106"/>
            <a:ext cx="10515600" cy="135280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0776DB-B4BD-5345-2519-F3D2B89AA7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Removed normalized losses (41 missing values);</a:t>
            </a:r>
          </a:p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Removed rows with missing price (4 rows);</a:t>
            </a:r>
          </a:p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Used the column mean for the remaining missing values (14 entries).</a:t>
            </a: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F6DFE-C7BD-EBCE-A514-82294887F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86" y="623371"/>
            <a:ext cx="2910414" cy="2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Data Distribution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Unbalanced categorical;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convertible to numerical;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Price follows a power law distribution;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369DA-5C1E-8C76-F6D7-9D3725F5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06" y="3617962"/>
            <a:ext cx="2737429" cy="2653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1D082-C476-7D16-6CB2-E276AEE2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315" y="2641290"/>
            <a:ext cx="2393452" cy="1953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05311-A55F-1F1F-B93E-62AC6610F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464" y="1825625"/>
            <a:ext cx="2321791" cy="1953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AF115-131A-9381-6323-F42A6D082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963" y="3617962"/>
            <a:ext cx="3305905" cy="26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4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Categorical Variables Encoding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Replacement of string representation to numerical representation (number of doors and cylinders);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-hot encoding for remaining;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317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Outlier Removal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Only one value was considered an outlier (number of cylinders &gt; 12);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Some of the outliers detected in the box plot seem to follow a pattern;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6F42B-A715-47EE-F2A5-CC96F20D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97" y="3447198"/>
            <a:ext cx="3405902" cy="2498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83DEA-19F4-D71A-56F9-418A03BF8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877" y="3447198"/>
            <a:ext cx="3326245" cy="248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E6590-26A5-41D8-B99D-B51783FD1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556" y="3429000"/>
            <a:ext cx="3430712" cy="25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12378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Some f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eatures not correlated with the price;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Correlations between independent variables (multicollinearity);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47A59-0251-0446-CF2D-F85A9387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60" y="877455"/>
            <a:ext cx="5490615" cy="52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978</Words>
  <Application>Microsoft Macintosh PowerPoint</Application>
  <PresentationFormat>Widescreen</PresentationFormat>
  <Paragraphs>171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Apple Symbols</vt:lpstr>
      <vt:lpstr>Arial</vt:lpstr>
      <vt:lpstr>Calibri</vt:lpstr>
      <vt:lpstr>Calibri Light</vt:lpstr>
      <vt:lpstr>Menlo</vt:lpstr>
      <vt:lpstr>Office Theme</vt:lpstr>
      <vt:lpstr>Bosch Assessment Data Scientist</vt:lpstr>
      <vt:lpstr>Overview</vt:lpstr>
      <vt:lpstr>Summary</vt:lpstr>
      <vt:lpstr>Exploratory Data Analysis (EDA)</vt:lpstr>
      <vt:lpstr>Missing Values</vt:lpstr>
      <vt:lpstr>Data Distribution</vt:lpstr>
      <vt:lpstr>Categorical Variables Encoding</vt:lpstr>
      <vt:lpstr>Outlier Removal</vt:lpstr>
      <vt:lpstr>Correlations</vt:lpstr>
      <vt:lpstr>Correlations</vt:lpstr>
      <vt:lpstr>Feature Engineering and Selection</vt:lpstr>
      <vt:lpstr>Feature Selection</vt:lpstr>
      <vt:lpstr>Feature Engineering</vt:lpstr>
      <vt:lpstr>Features</vt:lpstr>
      <vt:lpstr>Machine Learning Model</vt:lpstr>
      <vt:lpstr>Model Selection</vt:lpstr>
      <vt:lpstr>Hyperparameter tuning</vt:lpstr>
      <vt:lpstr>Evaluation and Interpretation</vt:lpstr>
      <vt:lpstr>Results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Bosch Assessment Data Scientist</dc:title>
  <dc:creator>Ana Rita Sabudin Nunes</dc:creator>
  <cp:lastModifiedBy>Ana Rita Sabudin Nunes</cp:lastModifiedBy>
  <cp:revision>14</cp:revision>
  <dcterms:created xsi:type="dcterms:W3CDTF">2023-10-31T10:10:01Z</dcterms:created>
  <dcterms:modified xsi:type="dcterms:W3CDTF">2023-10-31T16:41:04Z</dcterms:modified>
</cp:coreProperties>
</file>